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65" r:id="rId4"/>
    <p:sldId id="271" r:id="rId5"/>
    <p:sldId id="257" r:id="rId6"/>
    <p:sldId id="262" r:id="rId7"/>
    <p:sldId id="269" r:id="rId8"/>
    <p:sldId id="263" r:id="rId9"/>
    <p:sldId id="270" r:id="rId10"/>
    <p:sldId id="266" r:id="rId11"/>
    <p:sldId id="273" r:id="rId12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8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1FCE8-BAF2-4536-972E-BAFBDFC3132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49355-B9FF-4FC5-82D8-AB8E0FD969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36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49355-B9FF-4FC5-82D8-AB8E0FD9696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7279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8737" y="116632"/>
            <a:ext cx="8435385" cy="1470025"/>
          </a:xfrm>
        </p:spPr>
        <p:txBody>
          <a:bodyPr>
            <a:noAutofit/>
          </a:bodyPr>
          <a:lstStyle/>
          <a:p>
            <a:r>
              <a:rPr lang="de-DE" sz="2800" b="1" dirty="0">
                <a:latin typeface="Century Gothic" panose="020B0502020202020204" pitchFamily="34" charset="0"/>
              </a:rPr>
              <a:t>Wir von der </a:t>
            </a:r>
            <a:br>
              <a:rPr lang="de-DE" sz="2800" b="1" dirty="0">
                <a:latin typeface="Century Gothic" panose="020B0502020202020204" pitchFamily="34" charset="0"/>
              </a:rPr>
            </a:br>
            <a:r>
              <a:rPr lang="de-DE" sz="2800" b="1" dirty="0">
                <a:latin typeface="Century Gothic" panose="020B0502020202020204" pitchFamily="34" charset="0"/>
              </a:rPr>
              <a:t>Ernst-Reuter-Schule </a:t>
            </a:r>
            <a:br>
              <a:rPr lang="de-DE" sz="2800" b="1" dirty="0">
                <a:latin typeface="Century Gothic" panose="020B0502020202020204" pitchFamily="34" charset="0"/>
              </a:rPr>
            </a:br>
            <a:r>
              <a:rPr lang="de-DE" sz="2800" b="1" dirty="0">
                <a:latin typeface="Century Gothic" panose="020B0502020202020204" pitchFamily="34" charset="0"/>
              </a:rPr>
              <a:t>freuen uns auf Sie! Herzlich Willkommen </a:t>
            </a:r>
            <a:r>
              <a:rPr lang="de-DE" sz="2800" b="1" dirty="0">
                <a:latin typeface="Century Gothic" panose="020B0502020202020204" pitchFamily="34" charset="0"/>
                <a:sym typeface="Wingdings" panose="05000000000000000000" pitchFamily="2" charset="2"/>
              </a:rPr>
              <a:t> </a:t>
            </a:r>
            <a:r>
              <a:rPr lang="de-DE" sz="2800" b="1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Grundschule des Wetteraukreises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5ABBEAC-406D-4E5A-8145-59A3A7958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7520"/>
            <a:ext cx="9144000" cy="511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135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7D4CF0A1-D2EF-43D6-94BE-FF743661A120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66A0B0F-6D84-4B10-B7BF-D8066B094979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Ganztag an der ERS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D89144C-E1C4-401C-9205-D9E0FD4F96A2}"/>
              </a:ext>
            </a:extLst>
          </p:cNvPr>
          <p:cNvSpPr txBox="1"/>
          <p:nvPr/>
        </p:nvSpPr>
        <p:spPr>
          <a:xfrm>
            <a:off x="1223628" y="1164134"/>
            <a:ext cx="669674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Seit SJ 25/26 im Pakt für den Ganztag </a:t>
            </a:r>
          </a:p>
          <a:p>
            <a:r>
              <a:rPr lang="de-DE" sz="2800" dirty="0"/>
              <a:t>2 verschiedene Module: </a:t>
            </a:r>
          </a:p>
          <a:p>
            <a:endParaRPr lang="de-DE" sz="2800" dirty="0"/>
          </a:p>
          <a:p>
            <a:r>
              <a:rPr lang="de-DE" sz="2800" dirty="0"/>
              <a:t>1 Modul: 7:30 Uhr – 15:30 Uhr</a:t>
            </a:r>
          </a:p>
          <a:p>
            <a:r>
              <a:rPr lang="de-DE" sz="2800" dirty="0"/>
              <a:t>2 Modul: 7:30 Uhr – 17:00 Uhr </a:t>
            </a:r>
          </a:p>
          <a:p>
            <a:endParaRPr lang="de-DE" sz="2800" dirty="0"/>
          </a:p>
          <a:p>
            <a:r>
              <a:rPr lang="de-DE" sz="2800" dirty="0"/>
              <a:t>Verbindlich an 5 Tagen in der Woche</a:t>
            </a:r>
          </a:p>
          <a:p>
            <a:endParaRPr lang="de-DE" sz="2800" dirty="0"/>
          </a:p>
          <a:p>
            <a:r>
              <a:rPr lang="de-DE" sz="2800" dirty="0"/>
              <a:t>Mittagessen: </a:t>
            </a:r>
            <a:r>
              <a:rPr lang="de-DE" sz="2800" dirty="0" err="1"/>
              <a:t>werksküche</a:t>
            </a:r>
            <a:r>
              <a:rPr lang="de-DE" sz="2800" dirty="0"/>
              <a:t> Frankfurt</a:t>
            </a:r>
          </a:p>
          <a:p>
            <a:endParaRPr lang="de-DE" sz="2800" dirty="0"/>
          </a:p>
          <a:p>
            <a:r>
              <a:rPr lang="de-DE" sz="2800" dirty="0"/>
              <a:t>HA-Zeiten</a:t>
            </a:r>
          </a:p>
          <a:p>
            <a:endParaRPr lang="de-DE" sz="2800" dirty="0"/>
          </a:p>
          <a:p>
            <a:r>
              <a:rPr lang="de-DE" sz="2800" dirty="0"/>
              <a:t>AGs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7A15F88-B75A-4835-A358-575154CD3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4221088"/>
            <a:ext cx="1553497" cy="204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325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1C8AF9-7B48-43ED-A36D-2153FA2C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112568"/>
          </a:xfrm>
        </p:spPr>
        <p:txBody>
          <a:bodyPr/>
          <a:lstStyle/>
          <a:p>
            <a:r>
              <a:rPr lang="de-DE" dirty="0"/>
              <a:t>Danke für Ihre Aufmerksamkeit!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Zeit für weitere Fragen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br>
              <a:rPr lang="de-DE" dirty="0">
                <a:sym typeface="Wingdings" panose="05000000000000000000" pitchFamily="2" charset="2"/>
              </a:rPr>
            </a:br>
            <a:br>
              <a:rPr lang="de-DE" dirty="0">
                <a:sym typeface="Wingdings" panose="05000000000000000000" pitchFamily="2" charset="2"/>
              </a:rPr>
            </a:b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5F8D477-C140-4FEA-BCE9-9A2FCF896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4221088"/>
            <a:ext cx="1553497" cy="204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6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25CED0-40AE-4D39-823A-469002C57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Musikschule Bad Vilbel und Karben e.V.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869DCF0-6F7A-4EF9-A2B3-40E291AE36A7}"/>
              </a:ext>
            </a:extLst>
          </p:cNvPr>
          <p:cNvSpPr txBox="1"/>
          <p:nvPr/>
        </p:nvSpPr>
        <p:spPr>
          <a:xfrm>
            <a:off x="726976" y="2028616"/>
            <a:ext cx="763284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Warm-up und Informationen zur Musikalischen Grundausbildung (MGA)</a:t>
            </a:r>
          </a:p>
          <a:p>
            <a:pPr algn="ctr"/>
            <a:r>
              <a:rPr lang="de-DE" sz="4400" dirty="0"/>
              <a:t> von Frau Isabella </a:t>
            </a:r>
            <a:r>
              <a:rPr lang="de-DE" sz="4400" dirty="0" err="1"/>
              <a:t>Kreith</a:t>
            </a:r>
            <a:endParaRPr lang="de-DE" sz="44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2F1DE49-2642-4429-8788-9CF1533E1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3340" y="5251275"/>
            <a:ext cx="1162472" cy="153034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E3DAC5D-26D7-4972-915E-898A043C66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5358084"/>
            <a:ext cx="1924319" cy="120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07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u="sng" dirty="0"/>
              <a:t>Ablauf des Einschulungsverfahrens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de-DE" sz="3800" b="1" dirty="0"/>
              <a:t>Schnuppertag am 13.4.2026 </a:t>
            </a:r>
          </a:p>
          <a:p>
            <a:pPr lvl="0"/>
            <a:r>
              <a:rPr lang="de-DE" sz="3800" b="1" dirty="0"/>
              <a:t>(Einteilung entspricht </a:t>
            </a:r>
            <a:r>
              <a:rPr lang="de-DE" sz="3800" b="1" dirty="0">
                <a:solidFill>
                  <a:srgbClr val="FF0000"/>
                </a:solidFill>
              </a:rPr>
              <a:t>nicht</a:t>
            </a:r>
            <a:r>
              <a:rPr lang="de-DE" sz="3800" b="1" dirty="0"/>
              <a:t> der Klasseneinteilung)</a:t>
            </a:r>
            <a:endParaRPr lang="de-DE" sz="3800" dirty="0"/>
          </a:p>
          <a:p>
            <a:pPr lvl="0"/>
            <a:r>
              <a:rPr lang="de-DE" sz="3800" b="1" dirty="0"/>
              <a:t>Rückmeldungen und Gespräche im Bedarfsfall</a:t>
            </a:r>
            <a:endParaRPr lang="de-DE" sz="3800" dirty="0"/>
          </a:p>
          <a:p>
            <a:pPr lvl="0"/>
            <a:r>
              <a:rPr lang="de-DE" sz="3800" b="1" dirty="0"/>
              <a:t>Schulaufnahme im Mai (per Post von Schule)</a:t>
            </a:r>
            <a:endParaRPr lang="de-DE" sz="3800" dirty="0"/>
          </a:p>
          <a:p>
            <a:pPr lvl="0"/>
            <a:r>
              <a:rPr lang="de-DE" sz="3800" b="1" dirty="0"/>
              <a:t>Entscheidung über die Aufnahme in die Vorklasse </a:t>
            </a:r>
          </a:p>
          <a:p>
            <a:pPr lvl="0"/>
            <a:r>
              <a:rPr lang="de-DE" sz="3800" b="1" dirty="0"/>
              <a:t>Schnupperstunde in der Schule im Mai 2026 (Kitas)</a:t>
            </a:r>
          </a:p>
          <a:p>
            <a:pPr lvl="0"/>
            <a:r>
              <a:rPr lang="de-DE" sz="3800" b="1" dirty="0"/>
              <a:t>Juni 2026 Einschulungsbriefe (mit Klassen und Materialliste)</a:t>
            </a:r>
          </a:p>
          <a:p>
            <a:pPr lvl="0"/>
            <a:r>
              <a:rPr lang="de-DE" sz="3800" b="1" dirty="0"/>
              <a:t>Erster Schultag am 12.8.2026</a:t>
            </a:r>
            <a:endParaRPr lang="de-DE" sz="3800" dirty="0"/>
          </a:p>
          <a:p>
            <a:pPr lvl="0"/>
            <a:r>
              <a:rPr lang="de-DE" sz="3800" b="1" dirty="0"/>
              <a:t>Erster Klassenelternabend am 13.8.2026</a:t>
            </a:r>
            <a:endParaRPr lang="de-DE" sz="3800" dirty="0"/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D196D97-B8DC-402B-9B13-B752B2565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2" y="5013176"/>
            <a:ext cx="1080120" cy="1421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1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C3D76A-C98E-4B4D-8E91-E4C0681B1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Schulelternbeirat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F143B5C-3C65-448B-9E9E-CB10DA60A68A}"/>
              </a:ext>
            </a:extLst>
          </p:cNvPr>
          <p:cNvSpPr txBox="1"/>
          <p:nvPr/>
        </p:nvSpPr>
        <p:spPr>
          <a:xfrm>
            <a:off x="971600" y="2132856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dirty="0"/>
              <a:t>1. Vorsitzende: Frau </a:t>
            </a:r>
            <a:r>
              <a:rPr lang="de-DE" sz="3600" dirty="0" err="1"/>
              <a:t>Gülçin</a:t>
            </a:r>
            <a:r>
              <a:rPr lang="de-DE" sz="3600" dirty="0"/>
              <a:t> </a:t>
            </a:r>
            <a:r>
              <a:rPr lang="de-DE" sz="3600" dirty="0" err="1"/>
              <a:t>Perçin</a:t>
            </a:r>
            <a:r>
              <a:rPr lang="de-DE" sz="3600" dirty="0"/>
              <a:t> (2a)</a:t>
            </a:r>
          </a:p>
          <a:p>
            <a:pPr algn="ctr"/>
            <a:r>
              <a:rPr lang="de-DE" sz="3600" dirty="0"/>
              <a:t> Vertreterin: Frau Vanessa Voigt (2a)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994C386-1E1D-4C61-8D53-D09AD281A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4221088"/>
            <a:ext cx="1553497" cy="204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6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sb-mittelhessen.de/files/2313/7121/0244/ER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76" y="4797152"/>
            <a:ext cx="1868052" cy="208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Schulfähigkeit ist mehr als Wissen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Körperliche Entwicklung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Soziale und emotionale Entwicklung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Kognitive Entwicklung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Praktische Fähigkeiten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Was können Sie tun?</a:t>
            </a:r>
          </a:p>
        </p:txBody>
      </p:sp>
    </p:spTree>
    <p:extLst>
      <p:ext uri="{BB962C8B-B14F-4D97-AF65-F5344CB8AC3E}">
        <p14:creationId xmlns:p14="http://schemas.microsoft.com/office/powerpoint/2010/main" val="131714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Was können Sie tun?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Zeit</a:t>
            </a:r>
          </a:p>
          <a:p>
            <a:r>
              <a:rPr lang="de-DE" dirty="0"/>
              <a:t>Spiele</a:t>
            </a:r>
          </a:p>
          <a:p>
            <a:r>
              <a:rPr lang="de-DE" dirty="0"/>
              <a:t>Häusliche Aufgaben/Praktische Fähigkeiten</a:t>
            </a:r>
          </a:p>
          <a:p>
            <a:r>
              <a:rPr lang="de-DE" dirty="0"/>
              <a:t>Vorlesen und über das Gelesene sprechen</a:t>
            </a:r>
          </a:p>
          <a:p>
            <a:r>
              <a:rPr lang="de-DE" dirty="0"/>
              <a:t>Koordinierte Bewegungen fördern</a:t>
            </a:r>
          </a:p>
          <a:p>
            <a:r>
              <a:rPr lang="de-DE" dirty="0"/>
              <a:t>Grenzen bei Fernseh- und Computerkonsum</a:t>
            </a:r>
          </a:p>
          <a:p>
            <a:pPr lvl="1"/>
            <a:r>
              <a:rPr lang="de-DE" dirty="0"/>
              <a:t>Bewusste Auswahl</a:t>
            </a:r>
          </a:p>
          <a:p>
            <a:r>
              <a:rPr lang="de-DE" dirty="0"/>
              <a:t>Gesunde Ernährung</a:t>
            </a:r>
          </a:p>
          <a:p>
            <a:endParaRPr lang="de-DE" dirty="0"/>
          </a:p>
        </p:txBody>
      </p:sp>
      <p:pic>
        <p:nvPicPr>
          <p:cNvPr id="5" name="Picture 2" descr="http://www.asb-mittelhessen.de/files/2313/7121/0244/ER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976" y="4797152"/>
            <a:ext cx="1868052" cy="208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14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A2BD3-1633-4694-834D-4A9D5F00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Vorklasse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077C32-74F2-4D1D-8EA4-C074782E5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für Kinder, die schulpflichtig aber noch nicht schulreif sind</a:t>
            </a:r>
          </a:p>
          <a:p>
            <a:r>
              <a:rPr lang="de-DE" dirty="0"/>
              <a:t>Entwicklungsbedarf in mehreren Bereichen</a:t>
            </a:r>
          </a:p>
          <a:p>
            <a:r>
              <a:rPr lang="de-DE" dirty="0"/>
              <a:t>Konzept Vorklasse </a:t>
            </a:r>
          </a:p>
          <a:p>
            <a:r>
              <a:rPr lang="de-DE" dirty="0"/>
              <a:t>Anmeldung über die Schulleitung</a:t>
            </a:r>
          </a:p>
        </p:txBody>
      </p:sp>
      <p:pic>
        <p:nvPicPr>
          <p:cNvPr id="4" name="Picture 2" descr="http://www.asb-mittelhessen.de/files/2313/7121/0244/ERS_logo.jpg">
            <a:extLst>
              <a:ext uri="{FF2B5EF4-FFF2-40B4-BE49-F238E27FC236}">
                <a16:creationId xmlns:a16="http://schemas.microsoft.com/office/drawing/2014/main" id="{2F793ACC-F89C-4FA0-B0AD-588A887BC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77072"/>
            <a:ext cx="1868052" cy="208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3833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asb-mittelhessen.de/files/2313/7121/0244/ERS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748" y="4437112"/>
            <a:ext cx="1868052" cy="208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Die erste Woche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601416"/>
            <a:ext cx="8229600" cy="5256584"/>
          </a:xfrm>
        </p:spPr>
        <p:txBody>
          <a:bodyPr/>
          <a:lstStyle/>
          <a:p>
            <a:r>
              <a:rPr lang="de-DE" dirty="0"/>
              <a:t>Der erste Schultag</a:t>
            </a:r>
          </a:p>
          <a:p>
            <a:pPr lvl="1"/>
            <a:r>
              <a:rPr lang="de-DE" dirty="0"/>
              <a:t>Einschulungsfeier</a:t>
            </a:r>
          </a:p>
          <a:p>
            <a:pPr lvl="1"/>
            <a:r>
              <a:rPr lang="de-DE" dirty="0"/>
              <a:t>Klassenraum</a:t>
            </a:r>
          </a:p>
          <a:p>
            <a:pPr lvl="1"/>
            <a:r>
              <a:rPr lang="de-DE" dirty="0"/>
              <a:t>1 Stunde (45 – 60 Minuten) Unterricht</a:t>
            </a:r>
          </a:p>
          <a:p>
            <a:r>
              <a:rPr lang="de-DE" dirty="0"/>
              <a:t>Die erste Schulwoche</a:t>
            </a:r>
          </a:p>
          <a:p>
            <a:pPr lvl="1"/>
            <a:r>
              <a:rPr lang="de-DE" dirty="0"/>
              <a:t>Klassenlehrerunterricht (Woche 1 und 2) </a:t>
            </a:r>
          </a:p>
          <a:p>
            <a:pPr lvl="1"/>
            <a:r>
              <a:rPr lang="de-DE" dirty="0"/>
              <a:t>Schulgebäude</a:t>
            </a:r>
          </a:p>
          <a:p>
            <a:pPr lvl="1"/>
            <a:r>
              <a:rPr lang="de-DE" dirty="0"/>
              <a:t>Stundenplan</a:t>
            </a:r>
          </a:p>
          <a:p>
            <a:pPr lvl="1"/>
            <a:r>
              <a:rPr lang="de-DE" dirty="0"/>
              <a:t>Erste Schulstunden</a:t>
            </a:r>
          </a:p>
        </p:txBody>
      </p:sp>
    </p:spTree>
    <p:extLst>
      <p:ext uri="{BB962C8B-B14F-4D97-AF65-F5344CB8AC3E}">
        <p14:creationId xmlns:p14="http://schemas.microsoft.com/office/powerpoint/2010/main" val="413583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45182-4FDA-4F06-9C01-3398A204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Gesundheitsfördernde 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CB9900-8099-40BE-B895-8B66A0148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Ernährung (gesundes Frühstück)</a:t>
            </a:r>
          </a:p>
          <a:p>
            <a:r>
              <a:rPr lang="de-DE" dirty="0"/>
              <a:t>Verkehrserziehung (Schulweg/Elterntaxi) </a:t>
            </a:r>
          </a:p>
          <a:p>
            <a:r>
              <a:rPr lang="de-DE" dirty="0"/>
              <a:t>Bewegung (</a:t>
            </a:r>
            <a:r>
              <a:rPr lang="de-DE" dirty="0" err="1"/>
              <a:t>MuB</a:t>
            </a:r>
            <a:r>
              <a:rPr lang="de-DE" dirty="0"/>
              <a:t>)</a:t>
            </a:r>
          </a:p>
          <a:p>
            <a:r>
              <a:rPr lang="de-DE" dirty="0"/>
              <a:t>Sucht- und Gewaltprävention (soziales Lernen)</a:t>
            </a:r>
            <a:br>
              <a:rPr lang="de-DE" dirty="0"/>
            </a:br>
            <a:r>
              <a:rPr lang="de-DE" dirty="0"/>
              <a:t>(UBUS)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D7AACFB-98BC-42C5-A491-64180CF0F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4221088"/>
            <a:ext cx="1553497" cy="204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26779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Bildschirmpräsentation (4:3)</PresentationFormat>
  <Paragraphs>70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Larissa-Design</vt:lpstr>
      <vt:lpstr>Wir von der  Ernst-Reuter-Schule  freuen uns auf Sie! Herzlich Willkommen   </vt:lpstr>
      <vt:lpstr>Musikschule Bad Vilbel und Karben e.V.</vt:lpstr>
      <vt:lpstr>Ablauf des Einschulungsverfahrens</vt:lpstr>
      <vt:lpstr>Schulelternbeirat</vt:lpstr>
      <vt:lpstr>Schulfähigkeit ist mehr als Wissen</vt:lpstr>
      <vt:lpstr>Was können Sie tun?</vt:lpstr>
      <vt:lpstr>Vorklasse</vt:lpstr>
      <vt:lpstr>Die erste Woche</vt:lpstr>
      <vt:lpstr>Gesundheitsfördernde Schule</vt:lpstr>
      <vt:lpstr>PowerPoint-Präsentation</vt:lpstr>
      <vt:lpstr>Danke für Ihre Aufmerksamkeit!   Zeit für weitere Fragen 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Ernst-Reuter-Schule</dc:title>
  <dc:creator>Julia Neubauer</dc:creator>
  <cp:lastModifiedBy>Nicole Apel</cp:lastModifiedBy>
  <cp:revision>38</cp:revision>
  <cp:lastPrinted>2026-03-13T12:00:51Z</cp:lastPrinted>
  <dcterms:created xsi:type="dcterms:W3CDTF">2016-03-17T17:45:49Z</dcterms:created>
  <dcterms:modified xsi:type="dcterms:W3CDTF">2026-03-16T16:36:37Z</dcterms:modified>
</cp:coreProperties>
</file>